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5"/>
  </p:notesMasterIdLst>
  <p:handoutMasterIdLst>
    <p:handoutMasterId r:id="rId16"/>
  </p:handoutMasterIdLst>
  <p:sldIdLst>
    <p:sldId id="314" r:id="rId5"/>
    <p:sldId id="315" r:id="rId6"/>
    <p:sldId id="318" r:id="rId7"/>
    <p:sldId id="316" r:id="rId8"/>
    <p:sldId id="317" r:id="rId9"/>
    <p:sldId id="319" r:id="rId10"/>
    <p:sldId id="320" r:id="rId11"/>
    <p:sldId id="321" r:id="rId12"/>
    <p:sldId id="322" r:id="rId13"/>
    <p:sldId id="30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850" autoAdjust="0"/>
  </p:normalViewPr>
  <p:slideViewPr>
    <p:cSldViewPr snapToGrid="0">
      <p:cViewPr>
        <p:scale>
          <a:sx n="75" d="100"/>
          <a:sy n="75" d="100"/>
        </p:scale>
        <p:origin x="974" y="48"/>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_rels/data1.xml.rels><?xml version="1.0" encoding="UTF-8" standalone="yes"?>
<Relationships xmlns="http://schemas.openxmlformats.org/package/2006/relationships"><Relationship Id="rId1" Type="http://schemas.openxmlformats.org/officeDocument/2006/relationships/image" Target="../media/image31.png"/></Relationships>
</file>

<file path=ppt/diagrams/_rels/data2.xml.rels><?xml version="1.0" encoding="UTF-8" standalone="yes"?>
<Relationships xmlns="http://schemas.openxmlformats.org/package/2006/relationships"><Relationship Id="rId1" Type="http://schemas.openxmlformats.org/officeDocument/2006/relationships/image" Target="../media/image34.jpg"/></Relationships>
</file>

<file path=ppt/diagrams/_rels/drawing1.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11409-E3BA-4622-9AA5-2B83D3D6854F}" type="doc">
      <dgm:prSet loTypeId="urn:microsoft.com/office/officeart/2005/8/layout/pList1" loCatId="list" qsTypeId="urn:microsoft.com/office/officeart/2005/8/quickstyle/simple1" qsCatId="simple" csTypeId="urn:microsoft.com/office/officeart/2005/8/colors/accent1_2" csCatId="accent1" phldr="1"/>
      <dgm:spPr/>
    </dgm:pt>
    <dgm:pt modelId="{87307C53-8F7F-47C6-9C66-B53CB129A355}">
      <dgm:prSet phldrT="[Text]" phldr="1"/>
      <dgm:spPr/>
      <dgm:t>
        <a:bodyPr/>
        <a:lstStyle/>
        <a:p>
          <a:endParaRPr lang="en-IN" dirty="0"/>
        </a:p>
      </dgm:t>
    </dgm:pt>
    <dgm:pt modelId="{97C7DF12-A86D-43BA-A451-AC8CE5D7016C}" type="parTrans" cxnId="{7D294667-7259-4187-9EE3-A33A48CB0A02}">
      <dgm:prSet/>
      <dgm:spPr/>
      <dgm:t>
        <a:bodyPr/>
        <a:lstStyle/>
        <a:p>
          <a:endParaRPr lang="en-IN"/>
        </a:p>
      </dgm:t>
    </dgm:pt>
    <dgm:pt modelId="{C39E32B7-0910-4F6D-B1D6-240A31F1ADBA}" type="sibTrans" cxnId="{7D294667-7259-4187-9EE3-A33A48CB0A02}">
      <dgm:prSet/>
      <dgm:spPr/>
      <dgm:t>
        <a:bodyPr/>
        <a:lstStyle/>
        <a:p>
          <a:endParaRPr lang="en-IN"/>
        </a:p>
      </dgm:t>
    </dgm:pt>
    <dgm:pt modelId="{C3FCD137-7E65-42D6-87D6-A1391C86C820}" type="pres">
      <dgm:prSet presAssocID="{71611409-E3BA-4622-9AA5-2B83D3D6854F}" presName="Name0" presStyleCnt="0">
        <dgm:presLayoutVars>
          <dgm:dir/>
          <dgm:resizeHandles val="exact"/>
        </dgm:presLayoutVars>
      </dgm:prSet>
      <dgm:spPr/>
    </dgm:pt>
    <dgm:pt modelId="{B46EF42E-DB7A-44AD-BE39-39258737D54F}" type="pres">
      <dgm:prSet presAssocID="{87307C53-8F7F-47C6-9C66-B53CB129A355}" presName="compNode" presStyleCnt="0"/>
      <dgm:spPr/>
    </dgm:pt>
    <dgm:pt modelId="{6C10B390-1BD9-4569-977D-39CD0D5524B2}" type="pres">
      <dgm:prSet presAssocID="{87307C53-8F7F-47C6-9C66-B53CB129A355}" presName="pictRect" presStyleLbl="node1" presStyleIdx="0" presStyleCnt="1" custScaleX="76402" custScaleY="55612" custLinFactNeighborX="-21" custLinFactNeighborY="16544"/>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a:solidFill>
            <a:schemeClr val="tx1"/>
          </a:solidFill>
        </a:ln>
      </dgm:spPr>
    </dgm:pt>
    <dgm:pt modelId="{41C3FA0B-5D1D-4456-8199-D8BC14EE0A35}" type="pres">
      <dgm:prSet presAssocID="{87307C53-8F7F-47C6-9C66-B53CB129A355}" presName="textRect" presStyleLbl="revTx" presStyleIdx="0" presStyleCnt="1">
        <dgm:presLayoutVars>
          <dgm:bulletEnabled val="1"/>
        </dgm:presLayoutVars>
      </dgm:prSet>
      <dgm:spPr/>
    </dgm:pt>
  </dgm:ptLst>
  <dgm:cxnLst>
    <dgm:cxn modelId="{7D294667-7259-4187-9EE3-A33A48CB0A02}" srcId="{71611409-E3BA-4622-9AA5-2B83D3D6854F}" destId="{87307C53-8F7F-47C6-9C66-B53CB129A355}" srcOrd="0" destOrd="0" parTransId="{97C7DF12-A86D-43BA-A451-AC8CE5D7016C}" sibTransId="{C39E32B7-0910-4F6D-B1D6-240A31F1ADBA}"/>
    <dgm:cxn modelId="{5ED9D278-7407-4F3C-A36E-5D387994F1C6}" type="presOf" srcId="{87307C53-8F7F-47C6-9C66-B53CB129A355}" destId="{41C3FA0B-5D1D-4456-8199-D8BC14EE0A35}" srcOrd="0" destOrd="0" presId="urn:microsoft.com/office/officeart/2005/8/layout/pList1"/>
    <dgm:cxn modelId="{F53FE1BB-753B-499B-A0C2-A2C757ADCFDC}" type="presOf" srcId="{71611409-E3BA-4622-9AA5-2B83D3D6854F}" destId="{C3FCD137-7E65-42D6-87D6-A1391C86C820}" srcOrd="0" destOrd="0" presId="urn:microsoft.com/office/officeart/2005/8/layout/pList1"/>
    <dgm:cxn modelId="{6AC8F9F9-0006-4348-92CD-8E1D85F7BEBC}" type="presParOf" srcId="{C3FCD137-7E65-42D6-87D6-A1391C86C820}" destId="{B46EF42E-DB7A-44AD-BE39-39258737D54F}" srcOrd="0" destOrd="0" presId="urn:microsoft.com/office/officeart/2005/8/layout/pList1"/>
    <dgm:cxn modelId="{662705FB-DBC4-426B-9B0D-31F13D7DC27B}" type="presParOf" srcId="{B46EF42E-DB7A-44AD-BE39-39258737D54F}" destId="{6C10B390-1BD9-4569-977D-39CD0D5524B2}" srcOrd="0" destOrd="0" presId="urn:microsoft.com/office/officeart/2005/8/layout/pList1"/>
    <dgm:cxn modelId="{B1CB018C-3EB6-4877-94AD-AC66FF4FBC85}" type="presParOf" srcId="{B46EF42E-DB7A-44AD-BE39-39258737D54F}" destId="{41C3FA0B-5D1D-4456-8199-D8BC14EE0A35}"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C6384E-239A-4731-B979-D5F142597272}" type="doc">
      <dgm:prSet loTypeId="urn:microsoft.com/office/officeart/2009/3/layout/SnapshotPictureList" loCatId="picture" qsTypeId="urn:microsoft.com/office/officeart/2005/8/quickstyle/simple1" qsCatId="simple" csTypeId="urn:microsoft.com/office/officeart/2005/8/colors/accent1_2" csCatId="accent1" phldr="1"/>
      <dgm:spPr/>
    </dgm:pt>
    <dgm:pt modelId="{48906B42-C3E9-4E46-94EB-A61758AEC324}">
      <dgm:prSet phldrT="[Text]" phldr="1"/>
      <dgm:spPr/>
      <dgm:t>
        <a:bodyPr/>
        <a:lstStyle/>
        <a:p>
          <a:endParaRPr lang="en-IN" dirty="0"/>
        </a:p>
      </dgm:t>
    </dgm:pt>
    <dgm:pt modelId="{86F05007-F78D-4DB5-8653-6BC1200D715D}" type="parTrans" cxnId="{17391465-E777-45FE-996B-55E0A7F9CD5F}">
      <dgm:prSet/>
      <dgm:spPr/>
      <dgm:t>
        <a:bodyPr/>
        <a:lstStyle/>
        <a:p>
          <a:endParaRPr lang="en-IN"/>
        </a:p>
      </dgm:t>
    </dgm:pt>
    <dgm:pt modelId="{331E5400-CA8A-4A25-81AB-53F2C71877DF}" type="sibTrans" cxnId="{17391465-E777-45FE-996B-55E0A7F9CD5F}">
      <dgm:prSet/>
      <dgm:spPr/>
      <dgm:t>
        <a:bodyPr/>
        <a:lstStyle/>
        <a:p>
          <a:endParaRPr lang="en-IN"/>
        </a:p>
      </dgm:t>
    </dgm:pt>
    <dgm:pt modelId="{C01EB606-9DCA-4435-AC26-F4B67FD412D4}" type="pres">
      <dgm:prSet presAssocID="{75C6384E-239A-4731-B979-D5F142597272}" presName="Name0" presStyleCnt="0">
        <dgm:presLayoutVars>
          <dgm:chMax/>
          <dgm:chPref/>
          <dgm:dir/>
          <dgm:animLvl val="lvl"/>
        </dgm:presLayoutVars>
      </dgm:prSet>
      <dgm:spPr/>
    </dgm:pt>
    <dgm:pt modelId="{5B7CC838-8FFE-402F-AD7C-1621DAA6D981}" type="pres">
      <dgm:prSet presAssocID="{48906B42-C3E9-4E46-94EB-A61758AEC324}" presName="composite" presStyleCnt="0"/>
      <dgm:spPr/>
    </dgm:pt>
    <dgm:pt modelId="{9A91C0D1-BD56-4D38-B6AA-69D24A553BFA}" type="pres">
      <dgm:prSet presAssocID="{48906B42-C3E9-4E46-94EB-A61758AEC324}" presName="ParentAccentShape" presStyleLbl="trBgShp" presStyleIdx="0" presStyleCnt="1" custScaleX="127501" custScaleY="117215"/>
      <dgm:spPr/>
    </dgm:pt>
    <dgm:pt modelId="{0F4728A4-D79B-4C23-AD23-72BE6DD0BCF7}" type="pres">
      <dgm:prSet presAssocID="{48906B42-C3E9-4E46-94EB-A61758AEC324}" presName="ParentText" presStyleLbl="revTx" presStyleIdx="0" presStyleCnt="2">
        <dgm:presLayoutVars>
          <dgm:chMax val="1"/>
          <dgm:chPref val="1"/>
          <dgm:bulletEnabled val="1"/>
        </dgm:presLayoutVars>
      </dgm:prSet>
      <dgm:spPr/>
    </dgm:pt>
    <dgm:pt modelId="{A383B59A-72F1-4B0C-8532-6C2F9EACCDDF}" type="pres">
      <dgm:prSet presAssocID="{48906B42-C3E9-4E46-94EB-A61758AEC324}" presName="ChildText" presStyleLbl="revTx" presStyleIdx="1" presStyleCnt="2">
        <dgm:presLayoutVars>
          <dgm:chMax val="0"/>
          <dgm:chPref val="0"/>
        </dgm:presLayoutVars>
      </dgm:prSet>
      <dgm:spPr/>
    </dgm:pt>
    <dgm:pt modelId="{70A50E59-8EB2-4DB5-A798-9954B497BE3A}" type="pres">
      <dgm:prSet presAssocID="{48906B42-C3E9-4E46-94EB-A61758AEC324}" presName="ChildAccentShape" presStyleLbl="trBgShp" presStyleIdx="0" presStyleCnt="1"/>
      <dgm:spPr/>
    </dgm:pt>
    <dgm:pt modelId="{155DCED7-9A17-4F65-AF2F-A933F83319EA}" type="pres">
      <dgm:prSet presAssocID="{48906B42-C3E9-4E46-94EB-A61758AEC324}" presName="Image" presStyleLbl="alignImgPlace1" presStyleIdx="0" presStyleCnt="1" custScaleX="133048" custScaleY="139549" custLinFactNeighborX="22002" custLinFactNeighborY="-18494"/>
      <dgm:spPr>
        <a:blipFill>
          <a:blip xmlns:r="http://schemas.openxmlformats.org/officeDocument/2006/relationships" r:embed="rId1"/>
          <a:srcRect/>
          <a:stretch>
            <a:fillRect t="-4000" b="-4000"/>
          </a:stretch>
        </a:blipFill>
      </dgm:spPr>
    </dgm:pt>
  </dgm:ptLst>
  <dgm:cxnLst>
    <dgm:cxn modelId="{0211F100-DA33-4F69-B112-1171CD24317F}" type="presOf" srcId="{75C6384E-239A-4731-B979-D5F142597272}" destId="{C01EB606-9DCA-4435-AC26-F4B67FD412D4}" srcOrd="0" destOrd="0" presId="urn:microsoft.com/office/officeart/2009/3/layout/SnapshotPictureList"/>
    <dgm:cxn modelId="{17391465-E777-45FE-996B-55E0A7F9CD5F}" srcId="{75C6384E-239A-4731-B979-D5F142597272}" destId="{48906B42-C3E9-4E46-94EB-A61758AEC324}" srcOrd="0" destOrd="0" parTransId="{86F05007-F78D-4DB5-8653-6BC1200D715D}" sibTransId="{331E5400-CA8A-4A25-81AB-53F2C71877DF}"/>
    <dgm:cxn modelId="{8D954550-B96E-4D1B-8DB7-9D1C17E9D0A5}" type="presOf" srcId="{48906B42-C3E9-4E46-94EB-A61758AEC324}" destId="{0F4728A4-D79B-4C23-AD23-72BE6DD0BCF7}" srcOrd="0" destOrd="0" presId="urn:microsoft.com/office/officeart/2009/3/layout/SnapshotPictureList"/>
    <dgm:cxn modelId="{3A3A7A58-21A9-4066-BEF1-698F788B8C8E}" type="presParOf" srcId="{C01EB606-9DCA-4435-AC26-F4B67FD412D4}" destId="{5B7CC838-8FFE-402F-AD7C-1621DAA6D981}" srcOrd="0" destOrd="0" presId="urn:microsoft.com/office/officeart/2009/3/layout/SnapshotPictureList"/>
    <dgm:cxn modelId="{42CC0434-7429-471B-8913-378A1C7F5473}" type="presParOf" srcId="{5B7CC838-8FFE-402F-AD7C-1621DAA6D981}" destId="{9A91C0D1-BD56-4D38-B6AA-69D24A553BFA}" srcOrd="0" destOrd="0" presId="urn:microsoft.com/office/officeart/2009/3/layout/SnapshotPictureList"/>
    <dgm:cxn modelId="{F2F4B0A1-07B6-4CC8-9B89-646232943494}" type="presParOf" srcId="{5B7CC838-8FFE-402F-AD7C-1621DAA6D981}" destId="{0F4728A4-D79B-4C23-AD23-72BE6DD0BCF7}" srcOrd="1" destOrd="0" presId="urn:microsoft.com/office/officeart/2009/3/layout/SnapshotPictureList"/>
    <dgm:cxn modelId="{65034033-1C49-4DA1-BB4F-E29146E16D2C}" type="presParOf" srcId="{5B7CC838-8FFE-402F-AD7C-1621DAA6D981}" destId="{A383B59A-72F1-4B0C-8532-6C2F9EACCDDF}" srcOrd="2" destOrd="0" presId="urn:microsoft.com/office/officeart/2009/3/layout/SnapshotPictureList"/>
    <dgm:cxn modelId="{7CC7BD2F-275C-4F2D-AAD7-3F5515CA89F9}" type="presParOf" srcId="{5B7CC838-8FFE-402F-AD7C-1621DAA6D981}" destId="{70A50E59-8EB2-4DB5-A798-9954B497BE3A}" srcOrd="3" destOrd="0" presId="urn:microsoft.com/office/officeart/2009/3/layout/SnapshotPictureList"/>
    <dgm:cxn modelId="{5A64079A-055E-4773-A500-29FC272DE22F}" type="presParOf" srcId="{5B7CC838-8FFE-402F-AD7C-1621DAA6D981}" destId="{155DCED7-9A17-4F65-AF2F-A933F83319EA}" srcOrd="4" destOrd="0" presId="urn:microsoft.com/office/officeart/2009/3/layout/Snapshot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0B390-1BD9-4569-977D-39CD0D5524B2}">
      <dsp:nvSpPr>
        <dsp:cNvPr id="0" name=""/>
        <dsp:cNvSpPr/>
      </dsp:nvSpPr>
      <dsp:spPr>
        <a:xfrm>
          <a:off x="721362" y="1358134"/>
          <a:ext cx="4671028" cy="234258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C3FA0B-5D1D-4456-8199-D8BC14EE0A35}">
      <dsp:nvSpPr>
        <dsp:cNvPr id="0" name=""/>
        <dsp:cNvSpPr/>
      </dsp:nvSpPr>
      <dsp:spPr>
        <a:xfrm>
          <a:off x="1284" y="3938719"/>
          <a:ext cx="6113751" cy="2268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endParaRPr lang="en-IN" sz="6500" kern="1200" dirty="0"/>
        </a:p>
      </dsp:txBody>
      <dsp:txXfrm>
        <a:off x="1284" y="3938719"/>
        <a:ext cx="6113751" cy="2268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1C0D1-BD56-4D38-B6AA-69D24A553BFA}">
      <dsp:nvSpPr>
        <dsp:cNvPr id="0" name=""/>
        <dsp:cNvSpPr/>
      </dsp:nvSpPr>
      <dsp:spPr>
        <a:xfrm>
          <a:off x="206486" y="2266462"/>
          <a:ext cx="4378901" cy="2864689"/>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DCED7-9A17-4F65-AF2F-A933F83319EA}">
      <dsp:nvSpPr>
        <dsp:cNvPr id="0" name=""/>
        <dsp:cNvSpPr/>
      </dsp:nvSpPr>
      <dsp:spPr>
        <a:xfrm>
          <a:off x="727587" y="1299308"/>
          <a:ext cx="4393718" cy="3226057"/>
        </a:xfrm>
        <a:prstGeom prst="rect">
          <a:avLst/>
        </a:prstGeom>
        <a:blipFill>
          <a:blip xmlns:r="http://schemas.openxmlformats.org/officeDocument/2006/relationships" r:embed="rId1"/>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4728A4-D79B-4C23-AD23-72BE6DD0BCF7}">
      <dsp:nvSpPr>
        <dsp:cNvPr id="0" name=""/>
        <dsp:cNvSpPr/>
      </dsp:nvSpPr>
      <dsp:spPr>
        <a:xfrm>
          <a:off x="813003" y="4496584"/>
          <a:ext cx="3168086" cy="29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80" tIns="49530" rIns="132080" bIns="49530" numCol="1" spcCol="1270" anchor="ctr" anchorCtr="0">
          <a:noAutofit/>
        </a:bodyPr>
        <a:lstStyle/>
        <a:p>
          <a:pPr marL="0" lvl="0" indent="0" algn="l" defTabSz="577850">
            <a:lnSpc>
              <a:spcPct val="90000"/>
            </a:lnSpc>
            <a:spcBef>
              <a:spcPct val="0"/>
            </a:spcBef>
            <a:spcAft>
              <a:spcPct val="35000"/>
            </a:spcAft>
            <a:buNone/>
          </a:pPr>
          <a:endParaRPr lang="en-IN" sz="1300" kern="1200" dirty="0"/>
        </a:p>
      </dsp:txBody>
      <dsp:txXfrm>
        <a:off x="813003" y="4496584"/>
        <a:ext cx="3168086" cy="290100"/>
      </dsp:txXfrm>
    </dsp:sp>
    <dsp:sp modelId="{A383B59A-72F1-4B0C-8532-6C2F9EACCDDF}">
      <dsp:nvSpPr>
        <dsp:cNvPr id="0" name=""/>
        <dsp:cNvSpPr/>
      </dsp:nvSpPr>
      <dsp:spPr>
        <a:xfrm>
          <a:off x="4252957" y="2476826"/>
          <a:ext cx="1570172" cy="244396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8/25/2024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8/25/2024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2586565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0.jp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jp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889522" y="-184666"/>
            <a:ext cx="5820697" cy="4377812"/>
          </a:xfrm>
        </p:spPr>
        <p:txBody>
          <a:bodyPr/>
          <a:lstStyle/>
          <a:p>
            <a:pPr algn="ctr">
              <a:lnSpc>
                <a:spcPct val="100000"/>
              </a:lnSpc>
            </a:pPr>
            <a:r>
              <a:rPr lang="en-US" sz="6600" b="1" dirty="0"/>
              <a:t>Innovative</a:t>
            </a:r>
            <a:br>
              <a:rPr lang="en-US" sz="5400" dirty="0"/>
            </a:br>
            <a:r>
              <a:rPr lang="en-US" sz="5400" dirty="0"/>
              <a:t>   Solutions  </a:t>
            </a:r>
            <a:r>
              <a:rPr lang="en-US" dirty="0">
                <a:latin typeface="Bradley Hand ITC" panose="03070402050302030203" pitchFamily="66" charset="0"/>
              </a:rPr>
              <a:t>for</a:t>
            </a:r>
            <a:r>
              <a:rPr lang="en-US" dirty="0"/>
              <a:t> </a:t>
            </a:r>
            <a:br>
              <a:rPr lang="en-US" dirty="0"/>
            </a:br>
            <a:r>
              <a:rPr lang="en-US" sz="4000" b="1" u="sng" dirty="0"/>
              <a:t>Solopreneurs </a:t>
            </a:r>
            <a:r>
              <a:rPr lang="en-US" sz="4000" u="sng" dirty="0">
                <a:latin typeface="Bodoni MT Poster Compressed" panose="02070706080601050204" pitchFamily="18" charset="0"/>
              </a:rPr>
              <a:t>&amp;</a:t>
            </a:r>
            <a:r>
              <a:rPr lang="en-US" sz="4000" b="1" u="sng" dirty="0"/>
              <a:t> SMB’</a:t>
            </a:r>
            <a:r>
              <a:rPr lang="en-US" sz="3200" b="1" u="sng" dirty="0"/>
              <a:t>s</a:t>
            </a:r>
            <a:endParaRPr lang="en-US" b="1" u="sng" dirty="0"/>
          </a:p>
        </p:txBody>
      </p:sp>
      <p:sp>
        <p:nvSpPr>
          <p:cNvPr id="3" name="TextBox 2">
            <a:extLst>
              <a:ext uri="{FF2B5EF4-FFF2-40B4-BE49-F238E27FC236}">
                <a16:creationId xmlns:a16="http://schemas.microsoft.com/office/drawing/2014/main" id="{16E507A7-9278-1FB0-7CE9-B7FBE3D5FD22}"/>
              </a:ext>
            </a:extLst>
          </p:cNvPr>
          <p:cNvSpPr txBox="1"/>
          <p:nvPr/>
        </p:nvSpPr>
        <p:spPr>
          <a:xfrm>
            <a:off x="4699820" y="4377812"/>
            <a:ext cx="7492180" cy="369332"/>
          </a:xfrm>
          <a:prstGeom prst="rect">
            <a:avLst/>
          </a:prstGeom>
          <a:noFill/>
        </p:spPr>
        <p:txBody>
          <a:bodyPr wrap="square" rtlCol="0">
            <a:spAutoFit/>
          </a:bodyPr>
          <a:lstStyle/>
          <a:p>
            <a:r>
              <a:rPr lang="en-US" dirty="0">
                <a:solidFill>
                  <a:schemeClr val="accent2">
                    <a:lumMod val="20000"/>
                    <a:lumOff val="80000"/>
                  </a:schemeClr>
                </a:solidFill>
              </a:rPr>
              <a:t> Enhance Your Business Operations, Networking, and Event Management</a:t>
            </a:r>
            <a:endParaRPr lang="en-IN" dirty="0">
              <a:solidFill>
                <a:schemeClr val="accent2">
                  <a:lumMod val="20000"/>
                  <a:lumOff val="80000"/>
                </a:schemeClr>
              </a:solidFill>
            </a:endParaRPr>
          </a:p>
        </p:txBody>
      </p:sp>
      <p:sp>
        <p:nvSpPr>
          <p:cNvPr id="4" name="TextBox 3">
            <a:extLst>
              <a:ext uri="{FF2B5EF4-FFF2-40B4-BE49-F238E27FC236}">
                <a16:creationId xmlns:a16="http://schemas.microsoft.com/office/drawing/2014/main" id="{027AF036-D138-CAEE-DD95-5D63F0116804}"/>
              </a:ext>
            </a:extLst>
          </p:cNvPr>
          <p:cNvSpPr txBox="1"/>
          <p:nvPr/>
        </p:nvSpPr>
        <p:spPr>
          <a:xfrm>
            <a:off x="6803922" y="5938683"/>
            <a:ext cx="5388078" cy="369332"/>
          </a:xfrm>
          <a:prstGeom prst="rect">
            <a:avLst/>
          </a:prstGeom>
          <a:noFill/>
        </p:spPr>
        <p:txBody>
          <a:bodyPr wrap="square" rtlCol="0">
            <a:spAutoFit/>
          </a:bodyPr>
          <a:lstStyle/>
          <a:p>
            <a:pPr algn="r"/>
            <a:r>
              <a:rPr lang="en-US" dirty="0">
                <a:solidFill>
                  <a:schemeClr val="bg1">
                    <a:lumMod val="95000"/>
                  </a:schemeClr>
                </a:solidFill>
              </a:rPr>
              <a:t>Vikas Chavan, Sales Intern at </a:t>
            </a:r>
            <a:r>
              <a:rPr lang="en-US" dirty="0" err="1">
                <a:solidFill>
                  <a:schemeClr val="bg1">
                    <a:lumMod val="95000"/>
                  </a:schemeClr>
                </a:solidFill>
              </a:rPr>
              <a:t>Mendios</a:t>
            </a:r>
            <a:r>
              <a:rPr lang="en-US" dirty="0">
                <a:solidFill>
                  <a:schemeClr val="bg1">
                    <a:lumMod val="95000"/>
                  </a:schemeClr>
                </a:solidFill>
              </a:rPr>
              <a:t> Technologies</a:t>
            </a:r>
            <a:endParaRPr lang="en-IN" dirty="0">
              <a:solidFill>
                <a:schemeClr val="bg1">
                  <a:lumMod val="95000"/>
                </a:schemeClr>
              </a:solidFill>
            </a:endParaRPr>
          </a:p>
        </p:txBody>
      </p:sp>
      <p:sp>
        <p:nvSpPr>
          <p:cNvPr id="5" name="TextBox 4">
            <a:extLst>
              <a:ext uri="{FF2B5EF4-FFF2-40B4-BE49-F238E27FC236}">
                <a16:creationId xmlns:a16="http://schemas.microsoft.com/office/drawing/2014/main" id="{AE799EB2-1166-95FD-35B6-84785B41D8E7}"/>
              </a:ext>
            </a:extLst>
          </p:cNvPr>
          <p:cNvSpPr txBox="1"/>
          <p:nvPr/>
        </p:nvSpPr>
        <p:spPr>
          <a:xfrm>
            <a:off x="6921909" y="6308015"/>
            <a:ext cx="2290916" cy="369332"/>
          </a:xfrm>
          <a:prstGeom prst="rect">
            <a:avLst/>
          </a:prstGeom>
          <a:noFill/>
        </p:spPr>
        <p:txBody>
          <a:bodyPr wrap="square" rtlCol="0">
            <a:spAutoFit/>
          </a:bodyPr>
          <a:lstStyle/>
          <a:p>
            <a:r>
              <a:rPr lang="en-US" dirty="0">
                <a:solidFill>
                  <a:schemeClr val="bg1">
                    <a:lumMod val="95000"/>
                  </a:schemeClr>
                </a:solidFill>
              </a:rPr>
              <a:t>Date : 25 Aug 2024</a:t>
            </a:r>
            <a:endParaRPr lang="en-IN" dirty="0">
              <a:solidFill>
                <a:schemeClr val="bg1">
                  <a:lumMod val="95000"/>
                </a:schemeClr>
              </a:solidFill>
            </a:endParaRP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3" y="1351280"/>
            <a:ext cx="5057104" cy="1499714"/>
          </a:xfrm>
        </p:spPr>
        <p:txBody>
          <a:bodyPr>
            <a:normAutofit/>
          </a:bodyPr>
          <a:lstStyle/>
          <a:p>
            <a:r>
              <a:rPr lang="en-US" sz="6000" b="1" dirty="0"/>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3078481"/>
            <a:ext cx="5057103" cy="3613872"/>
          </a:xfrm>
        </p:spPr>
        <p:txBody>
          <a:bodyPr/>
          <a:lstStyle/>
          <a:p>
            <a:r>
              <a:rPr lang="en-US" dirty="0"/>
              <a:t>- Thank you for your time.</a:t>
            </a:r>
          </a:p>
          <a:p>
            <a:r>
              <a:rPr lang="en-US" dirty="0"/>
              <a:t>- We look forward to working with you.</a:t>
            </a:r>
          </a:p>
          <a:p>
            <a:pPr marL="342900" indent="-342900">
              <a:buFontTx/>
              <a:buChar char="-"/>
            </a:pPr>
            <a:endParaRPr lang="en-US" dirty="0"/>
          </a:p>
          <a:p>
            <a:r>
              <a:rPr lang="en-US" dirty="0"/>
              <a:t>vikaschavhan368@gmail.com</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0" y="0"/>
            <a:ext cx="8052620" cy="1051151"/>
          </a:xfrm>
        </p:spPr>
        <p:txBody>
          <a:bodyPr/>
          <a:lstStyle/>
          <a:p>
            <a:pPr algn="ctr"/>
            <a:r>
              <a:rPr lang="en-US" b="1" dirty="0"/>
              <a:t>Welcome</a:t>
            </a:r>
            <a:r>
              <a:rPr lang="en-US" dirty="0"/>
              <a:t> </a:t>
            </a:r>
            <a:br>
              <a:rPr lang="en-US" dirty="0"/>
            </a:br>
            <a:r>
              <a:rPr lang="en-US" sz="1800" u="sng" cap="none" dirty="0"/>
              <a:t>&amp;</a:t>
            </a:r>
            <a:r>
              <a:rPr lang="en-US" sz="1800" u="sng" dirty="0"/>
              <a:t> thank you for joining us today.</a:t>
            </a:r>
            <a:endParaRPr lang="en-US" u="sng" dirty="0"/>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216310" y="1192980"/>
            <a:ext cx="6862916" cy="3447846"/>
          </a:xfrm>
        </p:spPr>
        <p:txBody>
          <a:bodyPr>
            <a:normAutofit/>
          </a:bodyPr>
          <a:lstStyle/>
          <a:p>
            <a:r>
              <a:rPr lang="en-US" sz="1600" dirty="0"/>
              <a:t>I am Vikas S. Chavan, from Shahada (Maharashtra). Currently pursuing my graduation at SSBT’s COET, Jalgaon. </a:t>
            </a:r>
            <a:r>
              <a:rPr lang="en-US" sz="1600" dirty="0" err="1"/>
              <a:t>Mendios</a:t>
            </a:r>
            <a:r>
              <a:rPr lang="en-US" sz="1600" dirty="0"/>
              <a:t> Technologies is a California-based IT services company with a development center in Bangalore, India. Founded in 2011, </a:t>
            </a:r>
            <a:r>
              <a:rPr lang="en-US" sz="1600" dirty="0" err="1"/>
              <a:t>Mendios</a:t>
            </a:r>
            <a:r>
              <a:rPr lang="en-US" sz="1600" dirty="0"/>
              <a:t> specializes in enterprise-grade technology solutions with a focus on mobility. They offer services such as mobile app development, custom software development, UX/UI design, and more. </a:t>
            </a:r>
            <a:r>
              <a:rPr lang="en-US" sz="1600" dirty="0" err="1"/>
              <a:t>Mendios</a:t>
            </a:r>
            <a:r>
              <a:rPr lang="en-US" sz="1600" dirty="0"/>
              <a:t> serves both SMEs and leading Fortune 2000 companies globally, providing solutions that are simple to use, cost-effective, and adaptable to future needs23. </a:t>
            </a:r>
            <a:r>
              <a:rPr lang="en-US" sz="1600" dirty="0" err="1"/>
              <a:t>webMOBI</a:t>
            </a:r>
            <a:r>
              <a:rPr lang="en-US" sz="1600" dirty="0"/>
              <a:t> is a self-service engagement platform that allows you to create quickly, edit, and instantly publish engaging web apps and native mobile apps that are compatible with both iOS &amp; Android Devices.</a:t>
            </a:r>
            <a:endParaRPr lang="en-US" sz="1800"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pic>
        <p:nvPicPr>
          <p:cNvPr id="6" name="Picture 5">
            <a:extLst>
              <a:ext uri="{FF2B5EF4-FFF2-40B4-BE49-F238E27FC236}">
                <a16:creationId xmlns:a16="http://schemas.microsoft.com/office/drawing/2014/main" id="{D0844C28-E269-2046-D8DF-1E37AEB2A30D}"/>
              </a:ext>
            </a:extLst>
          </p:cNvPr>
          <p:cNvPicPr>
            <a:picLocks noChangeAspect="1"/>
          </p:cNvPicPr>
          <p:nvPr/>
        </p:nvPicPr>
        <p:blipFill>
          <a:blip r:embed="rId3"/>
          <a:stretch>
            <a:fillRect/>
          </a:stretch>
        </p:blipFill>
        <p:spPr>
          <a:xfrm>
            <a:off x="1208314" y="4586788"/>
            <a:ext cx="4878907" cy="19556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484015" y="217210"/>
            <a:ext cx="9082771" cy="703990"/>
          </a:xfrm>
        </p:spPr>
        <p:txBody>
          <a:bodyPr>
            <a:normAutofit fontScale="90000"/>
          </a:bodyPr>
          <a:lstStyle/>
          <a:p>
            <a:r>
              <a:rPr lang="en-US" sz="3600" b="1" dirty="0"/>
              <a:t>Challenges</a:t>
            </a:r>
            <a:r>
              <a:rPr lang="en-US" sz="3200" dirty="0"/>
              <a:t> Faced by Solopreneurs and SMB’</a:t>
            </a:r>
            <a:r>
              <a:rPr lang="en-US" sz="2700" dirty="0"/>
              <a:t>s</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484016" y="1283775"/>
            <a:ext cx="7076990" cy="1587244"/>
          </a:xfrm>
        </p:spPr>
        <p:txBody>
          <a:bodyPr>
            <a:normAutofit/>
          </a:bodyPr>
          <a:lstStyle/>
          <a:p>
            <a:pPr marL="228600" indent="-228600">
              <a:spcBef>
                <a:spcPts val="0"/>
              </a:spcBef>
              <a:spcAft>
                <a:spcPts val="1200"/>
              </a:spcAft>
              <a:buFont typeface="Arial" panose="020B0604020202020204" pitchFamily="34" charset="0"/>
              <a:buChar char="•"/>
            </a:pPr>
            <a:r>
              <a:rPr lang="en-US" b="1" cap="none" dirty="0"/>
              <a:t>Managing business operations efficiently.</a:t>
            </a:r>
          </a:p>
          <a:p>
            <a:pPr marL="228600" indent="-228600">
              <a:spcBef>
                <a:spcPts val="0"/>
              </a:spcBef>
              <a:spcAft>
                <a:spcPts val="1200"/>
              </a:spcAft>
              <a:buFont typeface="Arial" panose="020B0604020202020204" pitchFamily="34" charset="0"/>
              <a:buChar char="•"/>
            </a:pPr>
            <a:r>
              <a:rPr lang="en-US" b="1" cap="none" dirty="0"/>
              <a:t>Building and maintaining professional relationships.</a:t>
            </a:r>
          </a:p>
          <a:p>
            <a:pPr marL="228600" indent="-228600">
              <a:spcBef>
                <a:spcPts val="0"/>
              </a:spcBef>
              <a:spcAft>
                <a:spcPts val="1200"/>
              </a:spcAft>
              <a:buFont typeface="Arial" panose="020B0604020202020204" pitchFamily="34" charset="0"/>
              <a:buChar char="•"/>
            </a:pPr>
            <a:r>
              <a:rPr lang="en-US" b="1" cap="none" dirty="0"/>
              <a:t>Organizing and managing events effectively.</a:t>
            </a:r>
            <a:endParaRPr lang="en-US"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3</a:t>
            </a:fld>
            <a:endParaRPr lang="en-US" dirty="0"/>
          </a:p>
        </p:txBody>
      </p:sp>
      <p:pic>
        <p:nvPicPr>
          <p:cNvPr id="6" name="Picture 5">
            <a:extLst>
              <a:ext uri="{FF2B5EF4-FFF2-40B4-BE49-F238E27FC236}">
                <a16:creationId xmlns:a16="http://schemas.microsoft.com/office/drawing/2014/main" id="{716E1B91-AA71-C133-E2C9-D39148DCB941}"/>
              </a:ext>
            </a:extLst>
          </p:cNvPr>
          <p:cNvPicPr>
            <a:picLocks noChangeAspect="1"/>
          </p:cNvPicPr>
          <p:nvPr/>
        </p:nvPicPr>
        <p:blipFill>
          <a:blip r:embed="rId3"/>
          <a:stretch>
            <a:fillRect/>
          </a:stretch>
        </p:blipFill>
        <p:spPr>
          <a:xfrm>
            <a:off x="328799" y="3900450"/>
            <a:ext cx="3074279" cy="2957550"/>
          </a:xfrm>
          <a:prstGeom prst="rect">
            <a:avLst/>
          </a:prstGeom>
          <a:ln>
            <a:noFill/>
          </a:ln>
          <a:effectLst>
            <a:softEdge rad="112500"/>
          </a:effectLst>
        </p:spPr>
      </p:pic>
      <p:pic>
        <p:nvPicPr>
          <p:cNvPr id="8" name="Picture 7">
            <a:extLst>
              <a:ext uri="{FF2B5EF4-FFF2-40B4-BE49-F238E27FC236}">
                <a16:creationId xmlns:a16="http://schemas.microsoft.com/office/drawing/2014/main" id="{DE687489-CA73-9F4A-293F-4378995A010F}"/>
              </a:ext>
            </a:extLst>
          </p:cNvPr>
          <p:cNvPicPr>
            <a:picLocks noChangeAspect="1"/>
          </p:cNvPicPr>
          <p:nvPr/>
        </p:nvPicPr>
        <p:blipFill>
          <a:blip r:embed="rId4"/>
          <a:stretch>
            <a:fillRect/>
          </a:stretch>
        </p:blipFill>
        <p:spPr>
          <a:xfrm>
            <a:off x="3229953" y="3423417"/>
            <a:ext cx="4124576" cy="2749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6426D73B-50A0-745D-D26E-E76F6317226E}"/>
              </a:ext>
            </a:extLst>
          </p:cNvPr>
          <p:cNvPicPr>
            <a:picLocks noChangeAspect="1"/>
          </p:cNvPicPr>
          <p:nvPr/>
        </p:nvPicPr>
        <p:blipFill>
          <a:blip r:embed="rId5"/>
          <a:stretch>
            <a:fillRect/>
          </a:stretch>
        </p:blipFill>
        <p:spPr>
          <a:xfrm>
            <a:off x="7071949" y="1602646"/>
            <a:ext cx="5018557" cy="27932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00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668207" y="-126614"/>
            <a:ext cx="7475793" cy="1516463"/>
          </a:xfrm>
        </p:spPr>
        <p:txBody>
          <a:bodyPr/>
          <a:lstStyle/>
          <a:p>
            <a:pPr algn="r"/>
            <a:r>
              <a:rPr lang="en-US" sz="5400" i="1" dirty="0"/>
              <a:t>Our</a:t>
            </a:r>
            <a:r>
              <a:rPr lang="en-US" dirty="0"/>
              <a:t> </a:t>
            </a:r>
            <a:r>
              <a:rPr lang="en-US" sz="4000" b="1" dirty="0"/>
              <a:t>Innovative Solutions</a:t>
            </a:r>
            <a:endParaRPr lang="en-US" b="1" dirty="0"/>
          </a:p>
        </p:txBody>
      </p:sp>
      <p:sp>
        <p:nvSpPr>
          <p:cNvPr id="3" name="TextBox 2">
            <a:extLst>
              <a:ext uri="{FF2B5EF4-FFF2-40B4-BE49-F238E27FC236}">
                <a16:creationId xmlns:a16="http://schemas.microsoft.com/office/drawing/2014/main" id="{E242694F-58F2-9315-DE14-A2625430C710}"/>
              </a:ext>
            </a:extLst>
          </p:cNvPr>
          <p:cNvSpPr txBox="1"/>
          <p:nvPr/>
        </p:nvSpPr>
        <p:spPr>
          <a:xfrm>
            <a:off x="1739982" y="1980554"/>
            <a:ext cx="4345858" cy="4093428"/>
          </a:xfrm>
          <a:prstGeom prst="rect">
            <a:avLst/>
          </a:prstGeom>
          <a:noFill/>
        </p:spPr>
        <p:txBody>
          <a:bodyPr wrap="square" rtlCol="0">
            <a:spAutoFit/>
          </a:bodyPr>
          <a:lstStyle/>
          <a:p>
            <a:r>
              <a:rPr lang="en-US" b="1" dirty="0" err="1">
                <a:solidFill>
                  <a:schemeClr val="bg1"/>
                </a:solidFill>
              </a:rPr>
              <a:t>NexaLink</a:t>
            </a:r>
            <a:endParaRPr lang="en-US" b="1" dirty="0">
              <a:solidFill>
                <a:schemeClr val="bg1"/>
              </a:solidFill>
            </a:endParaRPr>
          </a:p>
          <a:p>
            <a:r>
              <a:rPr lang="en-US" sz="1600" dirty="0" err="1">
                <a:solidFill>
                  <a:schemeClr val="bg1"/>
                </a:solidFill>
              </a:rPr>
              <a:t>NexaLink</a:t>
            </a:r>
            <a:r>
              <a:rPr lang="en-US" sz="1600" dirty="0">
                <a:solidFill>
                  <a:schemeClr val="bg1"/>
                </a:solidFill>
              </a:rPr>
              <a:t> is a digital business card platform by </a:t>
            </a:r>
            <a:r>
              <a:rPr lang="en-US" sz="1600" dirty="0" err="1">
                <a:solidFill>
                  <a:schemeClr val="bg1"/>
                </a:solidFill>
              </a:rPr>
              <a:t>webMOBI</a:t>
            </a:r>
            <a:r>
              <a:rPr lang="en-US" sz="1600" dirty="0">
                <a:solidFill>
                  <a:schemeClr val="bg1"/>
                </a:solidFill>
              </a:rPr>
              <a:t>. It allows you to share your contact information instantly via QR codes or links, update details seamlessly, and integrate with social media. It also offers analytics, customizable designs, and robust privacy controls.</a:t>
            </a:r>
          </a:p>
          <a:p>
            <a:endParaRPr lang="en-US" sz="1600" dirty="0">
              <a:solidFill>
                <a:schemeClr val="bg1"/>
              </a:solidFill>
            </a:endParaRPr>
          </a:p>
          <a:p>
            <a:r>
              <a:rPr lang="en-US" b="1" dirty="0" err="1">
                <a:solidFill>
                  <a:schemeClr val="bg1"/>
                </a:solidFill>
              </a:rPr>
              <a:t>webMOBI</a:t>
            </a:r>
            <a:endParaRPr lang="en-US" b="1" dirty="0">
              <a:solidFill>
                <a:schemeClr val="bg1"/>
              </a:solidFill>
            </a:endParaRPr>
          </a:p>
          <a:p>
            <a:r>
              <a:rPr lang="en-US" sz="1600" dirty="0" err="1">
                <a:solidFill>
                  <a:schemeClr val="bg1"/>
                </a:solidFill>
              </a:rPr>
              <a:t>webMOBI</a:t>
            </a:r>
            <a:r>
              <a:rPr lang="en-US" sz="1600" dirty="0">
                <a:solidFill>
                  <a:schemeClr val="bg1"/>
                </a:solidFill>
              </a:rPr>
              <a:t> is an AI-powered platform for creating mobile and web apps for events, enterprises, and universities. It provides tools for event management, enterprise solutions, and university applications, all with customizable features and AI integration.</a:t>
            </a:r>
            <a:endParaRPr lang="en-IN" sz="1600" dirty="0">
              <a:solidFill>
                <a:schemeClr val="bg1"/>
              </a:solidFill>
            </a:endParaRPr>
          </a:p>
        </p:txBody>
      </p:sp>
      <p:graphicFrame>
        <p:nvGraphicFramePr>
          <p:cNvPr id="36" name="Picture Placeholder 35">
            <a:extLst>
              <a:ext uri="{FF2B5EF4-FFF2-40B4-BE49-F238E27FC236}">
                <a16:creationId xmlns:a16="http://schemas.microsoft.com/office/drawing/2014/main" id="{993CB7A0-2B09-EBC4-B999-D11260FCB937}"/>
              </a:ext>
            </a:extLst>
          </p:cNvPr>
          <p:cNvGraphicFramePr>
            <a:graphicFrameLocks noGrp="1"/>
          </p:cNvGraphicFramePr>
          <p:nvPr>
            <p:ph type="pic" sz="quarter" idx="10"/>
            <p:extLst>
              <p:ext uri="{D42A27DB-BD31-4B8C-83A1-F6EECF244321}">
                <p14:modId xmlns:p14="http://schemas.microsoft.com/office/powerpoint/2010/main" val="1404929943"/>
              </p:ext>
            </p:extLst>
          </p:nvPr>
        </p:nvGraphicFramePr>
        <p:xfrm>
          <a:off x="6085840" y="-10159"/>
          <a:ext cx="6116320" cy="6868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8" name="Picture 37">
            <a:extLst>
              <a:ext uri="{FF2B5EF4-FFF2-40B4-BE49-F238E27FC236}">
                <a16:creationId xmlns:a16="http://schemas.microsoft.com/office/drawing/2014/main" id="{910063B3-E345-AD06-79F2-4063C73DC555}"/>
              </a:ext>
            </a:extLst>
          </p:cNvPr>
          <p:cNvPicPr>
            <a:picLocks noChangeAspect="1"/>
          </p:cNvPicPr>
          <p:nvPr/>
        </p:nvPicPr>
        <p:blipFill>
          <a:blip r:embed="rId8"/>
          <a:stretch>
            <a:fillRect/>
          </a:stretch>
        </p:blipFill>
        <p:spPr>
          <a:xfrm>
            <a:off x="6807200" y="3692732"/>
            <a:ext cx="4876800" cy="2381250"/>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93742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5801360" y="1280160"/>
            <a:ext cx="5730240" cy="1529080"/>
          </a:xfrm>
        </p:spPr>
        <p:txBody>
          <a:bodyPr/>
          <a:lstStyle/>
          <a:p>
            <a:r>
              <a:rPr lang="en-US" sz="5400" b="1" dirty="0" err="1"/>
              <a:t>NexaLink</a:t>
            </a:r>
            <a:r>
              <a:rPr lang="en-US" dirty="0"/>
              <a:t> </a:t>
            </a:r>
            <a:br>
              <a:rPr lang="en-US" dirty="0"/>
            </a:br>
            <a:r>
              <a:rPr lang="en-US" sz="3600" dirty="0"/>
              <a:t>Digital Business Cards</a:t>
            </a:r>
            <a:endParaRPr lang="en-US" dirty="0"/>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5801360" y="3132224"/>
            <a:ext cx="4805997" cy="2389736"/>
          </a:xfrm>
        </p:spPr>
        <p:txBody>
          <a:bodyPr/>
          <a:lstStyle/>
          <a:p>
            <a:pPr marL="342900" indent="-342900">
              <a:buFont typeface="Arial" panose="020B0604020202020204" pitchFamily="34" charset="0"/>
              <a:buChar char="•"/>
            </a:pPr>
            <a:r>
              <a:rPr lang="en-US" dirty="0"/>
              <a:t>Convenience : Easily share contact   information digitally.</a:t>
            </a:r>
          </a:p>
          <a:p>
            <a:pPr marL="342900" indent="-342900">
              <a:buFont typeface="Arial" panose="020B0604020202020204" pitchFamily="34" charset="0"/>
              <a:buChar char="•"/>
            </a:pPr>
            <a:r>
              <a:rPr lang="en-US" dirty="0"/>
              <a:t>Customization : Personalize your digital card.</a:t>
            </a:r>
          </a:p>
          <a:p>
            <a:pPr marL="342900" indent="-342900">
              <a:buFont typeface="Arial" panose="020B0604020202020204" pitchFamily="34" charset="0"/>
              <a:buChar char="•"/>
            </a:pPr>
            <a:r>
              <a:rPr lang="en-US" dirty="0"/>
              <a:t>Eco-Friendly : Reduce paper waste.</a:t>
            </a:r>
          </a:p>
        </p:txBody>
      </p:sp>
      <p:pic>
        <p:nvPicPr>
          <p:cNvPr id="6" name="Picture Placeholder 5">
            <a:extLst>
              <a:ext uri="{FF2B5EF4-FFF2-40B4-BE49-F238E27FC236}">
                <a16:creationId xmlns:a16="http://schemas.microsoft.com/office/drawing/2014/main" id="{592537E3-3461-313F-BD42-3C7C3F33809C}"/>
              </a:ext>
            </a:extLst>
          </p:cNvPr>
          <p:cNvPicPr>
            <a:picLocks noGrp="1" noChangeAspect="1"/>
          </p:cNvPicPr>
          <p:nvPr>
            <p:ph type="pic" sz="quarter" idx="11"/>
          </p:nvPr>
        </p:nvPicPr>
        <p:blipFill>
          <a:blip r:embed="rId3"/>
          <a:srcRect l="5556" r="5556"/>
          <a:stretch>
            <a:fillRect/>
          </a:stretch>
        </p:blipFill>
        <p:spPr/>
      </p:pic>
    </p:spTree>
    <p:extLst>
      <p:ext uri="{BB962C8B-B14F-4D97-AF65-F5344CB8AC3E}">
        <p14:creationId xmlns:p14="http://schemas.microsoft.com/office/powerpoint/2010/main" val="5617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5279922" y="0"/>
            <a:ext cx="4896678" cy="2776857"/>
          </a:xfrm>
        </p:spPr>
        <p:txBody>
          <a:bodyPr/>
          <a:lstStyle/>
          <a:p>
            <a:r>
              <a:rPr lang="en-US" b="1" dirty="0" err="1"/>
              <a:t>NexaLink</a:t>
            </a:r>
            <a:r>
              <a:rPr lang="en-US" dirty="0"/>
              <a:t> </a:t>
            </a:r>
            <a:r>
              <a:rPr lang="en-US" sz="4000" dirty="0"/>
              <a:t>Personal Relationship Management</a:t>
            </a:r>
            <a:endParaRPr lang="en-US" dirty="0"/>
          </a:p>
        </p:txBody>
      </p:sp>
      <p:sp>
        <p:nvSpPr>
          <p:cNvPr id="6" name="Content Placeholder 5">
            <a:extLst>
              <a:ext uri="{FF2B5EF4-FFF2-40B4-BE49-F238E27FC236}">
                <a16:creationId xmlns:a16="http://schemas.microsoft.com/office/drawing/2014/main" id="{0A5A65AE-7154-A4AD-3BC1-DF23A9FEA711}"/>
              </a:ext>
            </a:extLst>
          </p:cNvPr>
          <p:cNvSpPr>
            <a:spLocks noGrp="1"/>
          </p:cNvSpPr>
          <p:nvPr>
            <p:ph sz="quarter" idx="10"/>
          </p:nvPr>
        </p:nvSpPr>
        <p:spPr>
          <a:xfrm>
            <a:off x="6096000" y="3113094"/>
            <a:ext cx="5289754" cy="2309726"/>
          </a:xfrm>
        </p:spPr>
        <p:txBody>
          <a:bodyPr/>
          <a:lstStyle/>
          <a:p>
            <a:pPr marL="342900" indent="-342900">
              <a:buFont typeface="Arial" panose="020B0604020202020204" pitchFamily="34" charset="0"/>
              <a:buChar char="•"/>
            </a:pPr>
            <a:r>
              <a:rPr lang="en-US" dirty="0"/>
              <a:t>Efficient Networking : Manage professional relationships.</a:t>
            </a:r>
          </a:p>
          <a:p>
            <a:pPr marL="342900" indent="-342900">
              <a:buFont typeface="Arial" panose="020B0604020202020204" pitchFamily="34" charset="0"/>
              <a:buChar char="•"/>
            </a:pPr>
            <a:r>
              <a:rPr lang="en-US" dirty="0"/>
              <a:t>Integration : Seamlessly integrate with CRM systems.</a:t>
            </a:r>
          </a:p>
          <a:p>
            <a:pPr marL="342900" indent="-342900">
              <a:buFont typeface="Arial" panose="020B0604020202020204" pitchFamily="34" charset="0"/>
              <a:buChar char="•"/>
            </a:pPr>
            <a:r>
              <a:rPr lang="en-US" dirty="0"/>
              <a:t>Analytics : Gain insights into networking efforts.</a:t>
            </a:r>
            <a:endParaRPr lang="en-IN" dirty="0"/>
          </a:p>
        </p:txBody>
      </p:sp>
      <p:graphicFrame>
        <p:nvGraphicFramePr>
          <p:cNvPr id="11" name="Picture Placeholder 10">
            <a:extLst>
              <a:ext uri="{FF2B5EF4-FFF2-40B4-BE49-F238E27FC236}">
                <a16:creationId xmlns:a16="http://schemas.microsoft.com/office/drawing/2014/main" id="{170F6477-3C36-9426-73C5-5E87643D6B24}"/>
              </a:ext>
            </a:extLst>
          </p:cNvPr>
          <p:cNvGraphicFramePr>
            <a:graphicFrameLocks noGrp="1"/>
          </p:cNvGraphicFramePr>
          <p:nvPr>
            <p:ph type="pic" sz="quarter" idx="11"/>
            <p:extLst>
              <p:ext uri="{D42A27DB-BD31-4B8C-83A1-F6EECF244321}">
                <p14:modId xmlns:p14="http://schemas.microsoft.com/office/powerpoint/2010/main" val="1676156422"/>
              </p:ext>
            </p:extLst>
          </p:nvPr>
        </p:nvGraphicFramePr>
        <p:xfrm>
          <a:off x="0" y="0"/>
          <a:ext cx="6096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041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lstStyle/>
          <a:p>
            <a:r>
              <a:rPr lang="en-US" sz="3600" b="1" dirty="0" err="1"/>
              <a:t>webMOBI</a:t>
            </a:r>
            <a:r>
              <a:rPr lang="en-US" dirty="0"/>
              <a:t> Event Management Platform</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798501" y="1994726"/>
            <a:ext cx="4992709" cy="3747180"/>
          </a:xfrm>
        </p:spPr>
        <p:txBody>
          <a:bodyPr/>
          <a:lstStyle/>
          <a:p>
            <a:r>
              <a:rPr lang="en-US" noProof="1"/>
              <a:t>All-in-One Solution : Manage in-person, hybrid, and virtual events.</a:t>
            </a:r>
          </a:p>
          <a:p>
            <a:r>
              <a:rPr lang="en-US" noProof="1"/>
              <a:t>Engagement Tools : Live polls, Q&amp;A sessions, gamification.</a:t>
            </a:r>
          </a:p>
          <a:p>
            <a:r>
              <a:rPr lang="en-US" noProof="1"/>
              <a:t>Analytics and Reporting : Track event performance.</a:t>
            </a:r>
          </a:p>
        </p:txBody>
      </p:sp>
      <p:pic>
        <p:nvPicPr>
          <p:cNvPr id="7" name="Content Placeholder 6">
            <a:extLst>
              <a:ext uri="{FF2B5EF4-FFF2-40B4-BE49-F238E27FC236}">
                <a16:creationId xmlns:a16="http://schemas.microsoft.com/office/drawing/2014/main" id="{EBEAB950-AA00-BA9A-15BF-BA7307FA2065}"/>
              </a:ext>
            </a:extLst>
          </p:cNvPr>
          <p:cNvPicPr>
            <a:picLocks noGrp="1" noChangeAspect="1"/>
          </p:cNvPicPr>
          <p:nvPr>
            <p:ph sz="quarter" idx="11"/>
          </p:nvPr>
        </p:nvPicPr>
        <p:blipFill>
          <a:blip r:embed="rId3"/>
          <a:stretch>
            <a:fillRect/>
          </a:stretch>
        </p:blipFill>
        <p:spPr>
          <a:xfrm>
            <a:off x="5634673" y="1673940"/>
            <a:ext cx="6425247" cy="48189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3040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9401" cy="1617017"/>
          </a:xfrm>
        </p:spPr>
        <p:txBody>
          <a:bodyPr/>
          <a:lstStyle/>
          <a:p>
            <a:r>
              <a:rPr lang="en-US" dirty="0"/>
              <a:t> </a:t>
            </a:r>
            <a:r>
              <a:rPr lang="en-US" sz="3600" b="1" dirty="0"/>
              <a:t>Benefits</a:t>
            </a:r>
            <a:r>
              <a:rPr lang="en-US" dirty="0"/>
              <a:t> of Adopting Our Solutions</a:t>
            </a:r>
          </a:p>
        </p:txBody>
      </p:sp>
      <p:pic>
        <p:nvPicPr>
          <p:cNvPr id="11" name="Content Placeholder 10">
            <a:extLst>
              <a:ext uri="{FF2B5EF4-FFF2-40B4-BE49-F238E27FC236}">
                <a16:creationId xmlns:a16="http://schemas.microsoft.com/office/drawing/2014/main" id="{D8A033DB-A533-F479-62A5-9CD4C0D83C91}"/>
              </a:ext>
            </a:extLst>
          </p:cNvPr>
          <p:cNvPicPr>
            <a:picLocks noGrp="1" noChangeAspect="1"/>
          </p:cNvPicPr>
          <p:nvPr>
            <p:ph sz="quarter" idx="10"/>
          </p:nvPr>
        </p:nvPicPr>
        <p:blipFill>
          <a:blip r:embed="rId3"/>
          <a:stretch>
            <a:fillRect/>
          </a:stretch>
        </p:blipFill>
        <p:spPr>
          <a:xfrm>
            <a:off x="6958190" y="2818033"/>
            <a:ext cx="4034938" cy="4034938"/>
          </a:xfrm>
        </p:spPr>
      </p:pic>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5351881" y="1804456"/>
            <a:ext cx="6751489" cy="1410880"/>
          </a:xfrm>
        </p:spPr>
        <p:txBody>
          <a:bodyPr/>
          <a:lstStyle/>
          <a:p>
            <a:pPr algn="l">
              <a:buFont typeface="Arial" panose="020B0604020202020204" pitchFamily="34" charset="0"/>
              <a:buChar char="•"/>
            </a:pPr>
            <a:r>
              <a:rPr lang="en-US" b="0" i="0" dirty="0">
                <a:solidFill>
                  <a:srgbClr val="111111"/>
                </a:solidFill>
                <a:effectLst/>
                <a:highlight>
                  <a:srgbClr val="F7F7F7"/>
                </a:highlight>
                <a:latin typeface="-apple-system"/>
              </a:rPr>
              <a:t>Enhanced Efficiency : Streamline operations.</a:t>
            </a:r>
          </a:p>
          <a:p>
            <a:pPr algn="l">
              <a:buFont typeface="Arial" panose="020B0604020202020204" pitchFamily="34" charset="0"/>
              <a:buChar char="•"/>
            </a:pPr>
            <a:r>
              <a:rPr lang="en-US" b="0" i="0" dirty="0">
                <a:solidFill>
                  <a:srgbClr val="111111"/>
                </a:solidFill>
                <a:effectLst/>
                <a:highlight>
                  <a:srgbClr val="F7F7F7"/>
                </a:highlight>
                <a:latin typeface="-apple-system"/>
              </a:rPr>
              <a:t>Improved Networking : Build valuable relationships.</a:t>
            </a:r>
          </a:p>
          <a:p>
            <a:pPr algn="l">
              <a:buFont typeface="Arial" panose="020B0604020202020204" pitchFamily="34" charset="0"/>
              <a:buChar char="•"/>
            </a:pPr>
            <a:r>
              <a:rPr lang="en-US" b="0" i="0" dirty="0">
                <a:solidFill>
                  <a:srgbClr val="111111"/>
                </a:solidFill>
                <a:effectLst/>
                <a:highlight>
                  <a:srgbClr val="F7F7F7"/>
                </a:highlight>
                <a:latin typeface="-apple-system"/>
              </a:rPr>
              <a:t>Effective Event Management : Host successful events.</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pic>
        <p:nvPicPr>
          <p:cNvPr id="7" name="Picture 6">
            <a:extLst>
              <a:ext uri="{FF2B5EF4-FFF2-40B4-BE49-F238E27FC236}">
                <a16:creationId xmlns:a16="http://schemas.microsoft.com/office/drawing/2014/main" id="{3238BF2D-E153-859F-A63B-DEEABB7A4929}"/>
              </a:ext>
            </a:extLst>
          </p:cNvPr>
          <p:cNvPicPr>
            <a:picLocks noChangeAspect="1"/>
          </p:cNvPicPr>
          <p:nvPr/>
        </p:nvPicPr>
        <p:blipFill>
          <a:blip r:embed="rId4"/>
          <a:stretch>
            <a:fillRect/>
          </a:stretch>
        </p:blipFill>
        <p:spPr>
          <a:xfrm>
            <a:off x="-81280" y="2236945"/>
            <a:ext cx="4287520" cy="2858346"/>
          </a:xfrm>
          <a:prstGeom prst="rect">
            <a:avLst/>
          </a:prstGeom>
          <a:ln>
            <a:noFill/>
          </a:ln>
          <a:effectLst>
            <a:softEdge rad="112500"/>
          </a:effectLst>
        </p:spPr>
      </p:pic>
      <p:pic>
        <p:nvPicPr>
          <p:cNvPr id="9" name="Picture 8">
            <a:extLst>
              <a:ext uri="{FF2B5EF4-FFF2-40B4-BE49-F238E27FC236}">
                <a16:creationId xmlns:a16="http://schemas.microsoft.com/office/drawing/2014/main" id="{EEF7B7EF-0D4A-2D33-68E8-75F1DD0066EE}"/>
              </a:ext>
            </a:extLst>
          </p:cNvPr>
          <p:cNvPicPr>
            <a:picLocks noChangeAspect="1"/>
          </p:cNvPicPr>
          <p:nvPr/>
        </p:nvPicPr>
        <p:blipFill>
          <a:blip r:embed="rId5"/>
          <a:stretch>
            <a:fillRect/>
          </a:stretch>
        </p:blipFill>
        <p:spPr>
          <a:xfrm>
            <a:off x="3529996" y="3745409"/>
            <a:ext cx="3310129" cy="2797059"/>
          </a:xfrm>
          <a:prstGeom prst="rect">
            <a:avLst/>
          </a:prstGeom>
          <a:ln>
            <a:noFill/>
          </a:ln>
          <a:effectLst>
            <a:softEdge rad="112500"/>
          </a:effectLst>
        </p:spPr>
      </p:pic>
    </p:spTree>
    <p:extLst>
      <p:ext uri="{BB962C8B-B14F-4D97-AF65-F5344CB8AC3E}">
        <p14:creationId xmlns:p14="http://schemas.microsoft.com/office/powerpoint/2010/main" val="56969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916385" y="446313"/>
            <a:ext cx="5453935" cy="1448747"/>
          </a:xfrm>
        </p:spPr>
        <p:txBody>
          <a:bodyPr/>
          <a:lstStyle/>
          <a:p>
            <a:r>
              <a:rPr lang="en-US" dirty="0"/>
              <a:t>Ready to Transform Your </a:t>
            </a:r>
            <a:r>
              <a:rPr lang="en-US" sz="3600" b="1" dirty="0"/>
              <a:t>Business?</a:t>
            </a:r>
            <a:endParaRPr lang="en-US" b="1" dirty="0"/>
          </a:p>
        </p:txBody>
      </p:sp>
      <p:sp>
        <p:nvSpPr>
          <p:cNvPr id="3" name="Content Placeholder 2">
            <a:extLst>
              <a:ext uri="{FF2B5EF4-FFF2-40B4-BE49-F238E27FC236}">
                <a16:creationId xmlns:a16="http://schemas.microsoft.com/office/drawing/2014/main" id="{05E26637-007F-EC9E-F644-AAFBA0900F3C}"/>
              </a:ext>
            </a:extLst>
          </p:cNvPr>
          <p:cNvSpPr>
            <a:spLocks noGrp="1"/>
          </p:cNvSpPr>
          <p:nvPr>
            <p:ph sz="quarter" idx="10"/>
          </p:nvPr>
        </p:nvSpPr>
        <p:spPr>
          <a:xfrm>
            <a:off x="654483" y="2073050"/>
            <a:ext cx="6333769" cy="3179670"/>
          </a:xfrm>
        </p:spPr>
        <p:txBody>
          <a:bodyPr>
            <a:normAutofit/>
          </a:bodyPr>
          <a:lstStyle/>
          <a:p>
            <a:r>
              <a:rPr lang="en-US" sz="2200" dirty="0"/>
              <a:t>Next Steps : Schedule a demo or sign up for a free trial.</a:t>
            </a:r>
          </a:p>
          <a:p>
            <a:endParaRPr lang="en-US" dirty="0"/>
          </a:p>
          <a:p>
            <a:r>
              <a:rPr lang="en-US" dirty="0"/>
              <a:t>Contact Information : vikaschavhan368@gmail.com</a:t>
            </a: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pic>
        <p:nvPicPr>
          <p:cNvPr id="13" name="Picture Placeholder 12" descr="Daily calendar with solid fill">
            <a:extLst>
              <a:ext uri="{FF2B5EF4-FFF2-40B4-BE49-F238E27FC236}">
                <a16:creationId xmlns:a16="http://schemas.microsoft.com/office/drawing/2014/main" id="{0B4B5A1D-35D5-CB0C-572B-C63D50F0FFCF}"/>
              </a:ext>
            </a:extLst>
          </p:cNvPr>
          <p:cNvPicPr>
            <a:picLocks noGrp="1" noChangeAspect="1"/>
          </p:cNvPicPr>
          <p:nvPr>
            <p:ph type="pic" sz="quarter" idx="11"/>
          </p:nvPr>
        </p:nvPicPr>
        <p:blipFill>
          <a:blip r:embed="rId3">
            <a:extLst>
              <a:ext uri="{96DAC541-7B7A-43D3-8B79-37D633B846F1}">
                <asvg:svgBlip xmlns:asvg="http://schemas.microsoft.com/office/drawing/2016/SVG/main" r:embed="rId4"/>
              </a:ext>
            </a:extLst>
          </a:blip>
          <a:srcRect l="5489" r="5489"/>
          <a:stretch>
            <a:fillRect/>
          </a:stretch>
        </p:blipFill>
        <p:spPr>
          <a:xfrm>
            <a:off x="8034130" y="1190089"/>
            <a:ext cx="1963407" cy="2205447"/>
          </a:xfrm>
          <a:prstGeom prst="rect">
            <a:avLst/>
          </a:prstGeom>
        </p:spPr>
      </p:pic>
      <p:pic>
        <p:nvPicPr>
          <p:cNvPr id="15" name="Graphic 14" descr="Employee badge with solid fill">
            <a:extLst>
              <a:ext uri="{FF2B5EF4-FFF2-40B4-BE49-F238E27FC236}">
                <a16:creationId xmlns:a16="http://schemas.microsoft.com/office/drawing/2014/main" id="{84FD7C2B-3A7C-2A52-02F7-9F340B27EF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2374" y="3462464"/>
            <a:ext cx="2091756" cy="2402840"/>
          </a:xfrm>
          <a:prstGeom prst="rect">
            <a:avLst/>
          </a:prstGeom>
        </p:spPr>
      </p:pic>
    </p:spTree>
    <p:extLst>
      <p:ext uri="{BB962C8B-B14F-4D97-AF65-F5344CB8AC3E}">
        <p14:creationId xmlns:p14="http://schemas.microsoft.com/office/powerpoint/2010/main" val="151744706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173</TotalTime>
  <Words>481</Words>
  <Application>Microsoft Office PowerPoint</Application>
  <PresentationFormat>Widescreen</PresentationFormat>
  <Paragraphs>56</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-apple-system</vt:lpstr>
      <vt:lpstr>Arial</vt:lpstr>
      <vt:lpstr>Bodoni MT Poster Compressed</vt:lpstr>
      <vt:lpstr>Bradley Hand ITC</vt:lpstr>
      <vt:lpstr>Calibri</vt:lpstr>
      <vt:lpstr>Tenorite</vt:lpstr>
      <vt:lpstr>Custom</vt:lpstr>
      <vt:lpstr>Innovative    Solutions  for  Solopreneurs &amp; SMB’s</vt:lpstr>
      <vt:lpstr>Welcome  &amp; thank you for joining us today.</vt:lpstr>
      <vt:lpstr>Challenges Faced by Solopreneurs and SMB’s</vt:lpstr>
      <vt:lpstr>Our Innovative Solutions</vt:lpstr>
      <vt:lpstr>NexaLink  Digital Business Cards</vt:lpstr>
      <vt:lpstr>NexaLink Personal Relationship Management</vt:lpstr>
      <vt:lpstr>webMOBI Event Management Platform</vt:lpstr>
      <vt:lpstr> Benefits of Adopting Our Solutions</vt:lpstr>
      <vt:lpstr>Ready to Transform Your Business?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Vikas Chavan</dc:creator>
  <cp:lastModifiedBy>Vikas Chavan</cp:lastModifiedBy>
  <cp:revision>1</cp:revision>
  <dcterms:created xsi:type="dcterms:W3CDTF">2024-08-25T08:14:06Z</dcterms:created>
  <dcterms:modified xsi:type="dcterms:W3CDTF">2024-08-25T11:07:26Z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